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6" r:id="rId3"/>
    <p:sldId id="263" r:id="rId4"/>
    <p:sldId id="264" r:id="rId5"/>
    <p:sldId id="272" r:id="rId6"/>
    <p:sldId id="267" r:id="rId7"/>
    <p:sldId id="269" r:id="rId8"/>
    <p:sldId id="270" r:id="rId9"/>
    <p:sldId id="268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1" r:id="rId28"/>
    <p:sldId id="290" r:id="rId29"/>
    <p:sldId id="292" r:id="rId30"/>
    <p:sldId id="293" r:id="rId31"/>
    <p:sldId id="294" r:id="rId32"/>
    <p:sldId id="265" r:id="rId33"/>
    <p:sldId id="289" r:id="rId34"/>
  </p:sldIdLst>
  <p:sldSz cx="9144000" cy="6858000" type="screen4x3"/>
  <p:notesSz cx="6858000" cy="9144000"/>
  <p:embeddedFontLst>
    <p:embeddedFont>
      <p:font typeface="Matilda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s1.fotokto.ru/photo/full/39/394156.jpg?r179" TargetMode="External"/><Relationship Id="rId13" Type="http://schemas.openxmlformats.org/officeDocument/2006/relationships/hyperlink" Target="http://buksel.ru/covers/45789.jpg" TargetMode="External"/><Relationship Id="rId18" Type="http://schemas.openxmlformats.org/officeDocument/2006/relationships/hyperlink" Target="http://images.myshared.ru/7/813407/slide_4.jpg" TargetMode="External"/><Relationship Id="rId26" Type="http://schemas.openxmlformats.org/officeDocument/2006/relationships/hyperlink" Target="http://wiking.kiev.ua/images/acropolis_pojas-patrontash_pp1bn_1.jpg" TargetMode="External"/><Relationship Id="rId3" Type="http://schemas.openxmlformats.org/officeDocument/2006/relationships/hyperlink" Target="http://elenaranko.ucoz.ru/" TargetMode="External"/><Relationship Id="rId21" Type="http://schemas.openxmlformats.org/officeDocument/2006/relationships/hyperlink" Target="http://pav-edin23.ru/wp-content/uploads/2013/02/16-02-2013_14.jpg" TargetMode="External"/><Relationship Id="rId7" Type="http://schemas.openxmlformats.org/officeDocument/2006/relationships/hyperlink" Target="http://izbakurnog.ru/books/item/f00/s00/z0000033/pic/000005.jpg" TargetMode="External"/><Relationship Id="rId12" Type="http://schemas.openxmlformats.org/officeDocument/2006/relationships/hyperlink" Target="http://www.combook.ru/imgrab/0019/9785080051524.jpg" TargetMode="External"/><Relationship Id="rId17" Type="http://schemas.openxmlformats.org/officeDocument/2006/relationships/hyperlink" Target="http://mp3rulit.ru/uploads/images/m_m_prishvin_sinij_lapot.jpg" TargetMode="External"/><Relationship Id="rId25" Type="http://schemas.openxmlformats.org/officeDocument/2006/relationships/hyperlink" Target="http://picsview.ru/images/1937658_vyrubka-lesov-na-baikale.jpg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://s018.radikal.ru/i521/1404/48/8bc41237b40f.jpg" TargetMode="External"/><Relationship Id="rId20" Type="http://schemas.openxmlformats.org/officeDocument/2006/relationships/hyperlink" Target="https://wcbook.ru/data/book/45/451865.jpg" TargetMode="External"/><Relationship Id="rId29" Type="http://schemas.openxmlformats.org/officeDocument/2006/relationships/hyperlink" Target="https://profilib.com/reader/58/85/b148558/0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s00.infourok.ru/images/doc/170/195933/img14.jpg" TargetMode="External"/><Relationship Id="rId11" Type="http://schemas.openxmlformats.org/officeDocument/2006/relationships/hyperlink" Target="https://ozon-st.cdn.ngenix.net/multimedia/books_covers/1007169208.jpg" TargetMode="External"/><Relationship Id="rId24" Type="http://schemas.openxmlformats.org/officeDocument/2006/relationships/hyperlink" Target="http://baronus.ru/wp-content/uploads/2016/10/thumb-6.jpg" TargetMode="External"/><Relationship Id="rId5" Type="http://schemas.openxmlformats.org/officeDocument/2006/relationships/hyperlink" Target="http://www.balatsky.ru/Dendro/grass/191_9133.JPG" TargetMode="External"/><Relationship Id="rId15" Type="http://schemas.openxmlformats.org/officeDocument/2006/relationships/hyperlink" Target="https://profilib.com/reader/58/85/b148558/016.jpg" TargetMode="External"/><Relationship Id="rId23" Type="http://schemas.openxmlformats.org/officeDocument/2006/relationships/hyperlink" Target="http://www.quaer.ru/_pu/2/33503215.jpg" TargetMode="External"/><Relationship Id="rId28" Type="http://schemas.openxmlformats.org/officeDocument/2006/relationships/hyperlink" Target="https://pruzhany.net/uploads/posts/2014-02/1392824353_ohotnik.jpg" TargetMode="External"/><Relationship Id="rId10" Type="http://schemas.openxmlformats.org/officeDocument/2006/relationships/hyperlink" Target="http://romanbook.ru/img/c/?src=11921816&amp;i=169&amp;ext=jpg" TargetMode="External"/><Relationship Id="rId19" Type="http://schemas.openxmlformats.org/officeDocument/2006/relationships/hyperlink" Target="http://voskreshenie.pervyyden.ru/image/m1FjYvoaGdg" TargetMode="External"/><Relationship Id="rId31" Type="http://schemas.openxmlformats.org/officeDocument/2006/relationships/hyperlink" Target="http://www.proza.ru/pics/2016/03/27/924.jpg" TargetMode="External"/><Relationship Id="rId4" Type="http://schemas.openxmlformats.org/officeDocument/2006/relationships/hyperlink" Target="http://www.rasl.ru/science/13_Exhibitions/Kartons/Prishwin_MM/Prish822.jpg" TargetMode="External"/><Relationship Id="rId9" Type="http://schemas.openxmlformats.org/officeDocument/2006/relationships/hyperlink" Target="http://russianpoetry.ru/images/photos/medium/article154976.jpg" TargetMode="External"/><Relationship Id="rId14" Type="http://schemas.openxmlformats.org/officeDocument/2006/relationships/hyperlink" Target="http://coollib.com/i/39/266139/i_015.png" TargetMode="External"/><Relationship Id="rId22" Type="http://schemas.openxmlformats.org/officeDocument/2006/relationships/hyperlink" Target="http://fb.ru/misc/i/gallery/31953/1386564.jpg" TargetMode="External"/><Relationship Id="rId27" Type="http://schemas.openxmlformats.org/officeDocument/2006/relationships/hyperlink" Target="http://lenino.info/upload/blogs/aec4ad8366dab24365336b2a4425dcb9.jpg" TargetMode="External"/><Relationship Id="rId30" Type="http://schemas.openxmlformats.org/officeDocument/2006/relationships/hyperlink" Target="http://cdn05.overnature.net/5120/293-zamechatelnyy-zimniy-landshaft.jp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dreamworlds.ru/uploads/posts/2009-01/1232634296_loshad.jpg" TargetMode="External"/><Relationship Id="rId3" Type="http://schemas.openxmlformats.org/officeDocument/2006/relationships/hyperlink" Target="http://www.stihi.ru/pics/2010/06/03/5215.jpg" TargetMode="External"/><Relationship Id="rId7" Type="http://schemas.openxmlformats.org/officeDocument/2006/relationships/hyperlink" Target="https://planse-desene-colorat.com/images/DESENE%20COLORAT/ANIMALE/MAMIFERE/DOMESTICE/PORC/planse%20desene%20de%20colorat%20porc%2019.gi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ysdshi.ru/gallery/107.jpg" TargetMode="External"/><Relationship Id="rId5" Type="http://schemas.openxmlformats.org/officeDocument/2006/relationships/hyperlink" Target="http://www.playcast.ru/uploads/work/369107.jpg" TargetMode="External"/><Relationship Id="rId4" Type="http://schemas.openxmlformats.org/officeDocument/2006/relationships/hyperlink" Target="http://www.asn-news.ru/uploads/news/photo/l/korobka.jpeg" TargetMode="External"/><Relationship Id="rId9" Type="http://schemas.openxmlformats.org/officeDocument/2006/relationships/hyperlink" Target="http://raskraski-dlya-malchikov.ru/wp-content/uploads/Volk-6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398174"/>
            <a:ext cx="9396536" cy="132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47610" anchor="ctr">
            <a:spAutoFit/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Муниципальное казённое образовательное учреждение </a:t>
            </a:r>
          </a:p>
          <a:p>
            <a:pPr algn="ctr"/>
            <a:r>
              <a:rPr lang="ru-RU" sz="2000" b="1" dirty="0" err="1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Рамонская</a:t>
            </a:r>
            <a:r>
              <a:rPr lang="ru-RU" sz="2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средняя общеобразовательная школа № 2 </a:t>
            </a:r>
          </a:p>
          <a:p>
            <a:pPr algn="ctr"/>
            <a:r>
              <a:rPr lang="ru-RU" sz="2000" b="1" dirty="0" err="1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Рамонского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муниципального района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Воронежской области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188" y="5233351"/>
            <a:ext cx="8207375" cy="14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3000" b="1" dirty="0" err="1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Шепеленко</a:t>
            </a:r>
            <a:r>
              <a:rPr lang="ru-RU" sz="3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Татьяна Анатольевна, 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учитель русского языка и литературы 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Персональный сайт: </a:t>
            </a:r>
            <a:r>
              <a:rPr lang="en-US" sz="3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www.shepelenko.ucoz.ru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238" y="2723522"/>
            <a:ext cx="3246060" cy="24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«Золотой луг»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Почему одуванчик стал для ребят «одним из самых интересных цветов»?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5516" y="5229200"/>
            <a:ext cx="8712968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«потому что спать одуванчики ложились вместе с нами, детьми, и вместе с нами вставали»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419"/>
            <a:ext cx="6907102" cy="3182275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23447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Кого в рассказе называют синим лаптем?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28184" y="5229200"/>
            <a:ext cx="270030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Зайца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2701"/>
          <a:stretch/>
        </p:blipFill>
        <p:spPr>
          <a:xfrm>
            <a:off x="971600" y="1977177"/>
            <a:ext cx="6814157" cy="2790358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2497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такое «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грачевник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»?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7554" y="5517232"/>
            <a:ext cx="802889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Мелкий хворост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1549400"/>
            <a:ext cx="5016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чего хотели использовать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грачевник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7554" y="5517232"/>
            <a:ext cx="802889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Для отопления фабрики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02" y="1566746"/>
            <a:ext cx="4832195" cy="37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что осенью жаловались охотники?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7554" y="5517232"/>
            <a:ext cx="802889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то, что зайцы куда-то пропали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524000"/>
            <a:ext cx="2143125" cy="3810000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7399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чем охотники связывали это исчезновение зайцев?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528" y="5517232"/>
            <a:ext cx="856895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«С вырубкой леса: рубили, стучали, гомонили и распугали»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03" y="1628775"/>
            <a:ext cx="539659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Назовите имя следопыта, о котором идёт речь в рассказе.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84168" y="5517232"/>
            <a:ext cx="280831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Родионыч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56676"/>
            <a:ext cx="3381375" cy="4572000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2039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Чьи следы на снегу разбирали охотники?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0" y="5517232"/>
            <a:ext cx="432048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Лисьи и заячьи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2" y="1678934"/>
            <a:ext cx="5861538" cy="36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Сколько собак взяли с собой охотники, когда вышли рано утром?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0" y="5517232"/>
            <a:ext cx="432048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Ни одной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82736"/>
            <a:ext cx="6504798" cy="3790480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35093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Куда привёл охотников заячий след?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2831" y="5589240"/>
            <a:ext cx="432048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 куче </a:t>
            </a:r>
            <a:r>
              <a:rPr 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грачевника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84" y="1673373"/>
            <a:ext cx="5777453" cy="3771851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5160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06084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5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«Загадки природы </a:t>
            </a:r>
          </a:p>
          <a:p>
            <a:pPr indent="457200" algn="ctr"/>
            <a:r>
              <a:rPr lang="ru-RU" sz="5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от Михаила Пришвина»</a:t>
            </a:r>
            <a:endParaRPr lang="ru-RU" sz="5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63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Родионыч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пытался выманить зайца?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2830" y="5589240"/>
            <a:ext cx="6747441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«Крикнул и сунул длинной палкой под кучу»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83443"/>
            <a:ext cx="3530659" cy="3729569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26733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Где был заяц?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87852" y="5445224"/>
            <a:ext cx="4793963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самом верху </a:t>
            </a:r>
            <a:r>
              <a:rPr lang="ru-RU" sz="24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грачевника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0188"/>
            <a:ext cx="3523469" cy="4785696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39145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сделал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Родионыч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после того, как увидел зайца?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520" y="5445224"/>
            <a:ext cx="8630295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«Он смял себе из снега плотный комочек, хорошо наметившись, этим комочком пустил в зайца»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1" y="1589442"/>
            <a:ext cx="5861538" cy="36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стало с охотниками в тот момент, когда заяц был обнаружен?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520" y="5445224"/>
            <a:ext cx="8630295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«Каждому хотелось раньше других убить, и каждый, конечно, хватил, вовсе не целясь, а заяц живёхонький пустился в кусты»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36" y="1736670"/>
            <a:ext cx="4937262" cy="3538371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230360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«Синий лапоть»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охотники называют хвостик зайца?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9512" y="5589240"/>
            <a:ext cx="4032448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«Цветок»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57147"/>
            <a:ext cx="5134062" cy="3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«Таинственный ящик»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какое время года происходит действие рассказа?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00192" y="5589240"/>
            <a:ext cx="262829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Зимой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6683"/>
            <a:ext cx="6608064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«Таинственный ящик»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чём охотники отправились на охоту?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179512" y="5589240"/>
            <a:ext cx="3492388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санях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64343"/>
            <a:ext cx="5291328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«Таинственный ящик»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взяли с собой охотники?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2267744" y="5733256"/>
            <a:ext cx="460851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Ящик с поросёнком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49816"/>
            <a:ext cx="5804471" cy="3814367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5022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«Таинственный ящик»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 рассказывает случай, описанный в рассказе?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251520" y="5661248"/>
            <a:ext cx="8712968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«Охотник, имеющий большую награду за партизанскую войну»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16" y="1691153"/>
            <a:ext cx="5394176" cy="3816380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7070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«Таинственный ящик»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Зачем охотники «начали тянуть поросёнка за ухо кто за ногу, кто за хвост»?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215516" y="5301208"/>
            <a:ext cx="8712968" cy="830997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Чтобы он громче визжал, а «на этот поросячий визг стали собираться волчьи стаи»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75" y="2022327"/>
            <a:ext cx="5717649" cy="3190229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2220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4"/>
            <a:ext cx="3726267" cy="4824536"/>
          </a:xfrm>
          <a:prstGeom prst="rect">
            <a:avLst/>
          </a:prstGeom>
          <a:ln>
            <a:solidFill>
              <a:srgbClr val="339933"/>
            </a:solidFill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9075" y="5611306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Михаил Михайлович Пришвин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«Таинственный ящик»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охотнику, вывалившемуся из саней, удалось избежать гибели?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4468534" y="5157192"/>
            <a:ext cx="421196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 залез под ящик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4342"/>
            <a:ext cx="3312368" cy="4741025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42571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«Таинственный ящик»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Назовите животных, о которых идёт речь в рассказе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899592" y="5661248"/>
            <a:ext cx="7852910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Волки, поросёнок, лошадь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64343"/>
            <a:ext cx="2936988" cy="2809139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56676"/>
            <a:ext cx="3212605" cy="2708920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73" y="3717032"/>
            <a:ext cx="2416139" cy="1753649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4413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759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Использованные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ресурсы: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871854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1. </a:t>
            </a:r>
            <a:r>
              <a:rPr lang="ru-RU" sz="1200" dirty="0" smtClean="0"/>
              <a:t>Шаблон презентации: </a:t>
            </a:r>
            <a:r>
              <a:rPr lang="en-US" sz="1200" i="1" dirty="0">
                <a:latin typeface="Times New Roman" pitchFamily="18" charset="0"/>
                <a:cs typeface="Arial" pitchFamily="34" charset="0"/>
                <a:hlinkClick r:id="rId3"/>
              </a:rPr>
              <a:t>http://elenaranko.ucoz.ru</a:t>
            </a:r>
            <a:r>
              <a:rPr lang="en-US" sz="1200" i="1" dirty="0" smtClean="0">
                <a:latin typeface="Times New Roman" pitchFamily="18" charset="0"/>
                <a:cs typeface="Arial" pitchFamily="34" charset="0"/>
                <a:hlinkClick r:id="rId3"/>
              </a:rPr>
              <a:t>/</a:t>
            </a: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  <a:p>
            <a:r>
              <a:rPr lang="ru-RU" sz="1200" dirty="0" smtClean="0"/>
              <a:t>2.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www.rasl.ru/science/13_Exhibitions/Kartons/Prishwin_MM/Prish822.jpg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3. </a:t>
            </a: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www.balatsky.ru/Dendro/grass/191_9133.JPG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4.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fs00.infourok.ru/images/doc/170/195933/img14.jpg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5.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izbakurnog.ru/books/item/f00/s00/z0000033/pic/000005.jpg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6.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s1.fotokto.ru/photo/full/39/394156.jpg?r179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7.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russianpoetry.ru/images/photos/medium/article154976.jpg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8. </a:t>
            </a:r>
            <a:r>
              <a:rPr lang="en-US" sz="1200" dirty="0">
                <a:hlinkClick r:id="rId10"/>
              </a:rPr>
              <a:t>http://romanbook.ru/img/c/?</a:t>
            </a:r>
            <a:r>
              <a:rPr lang="en-US" sz="1200" dirty="0" smtClean="0">
                <a:hlinkClick r:id="rId10"/>
              </a:rPr>
              <a:t>src=11921816&amp;i=169&amp;ext=jpg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9. </a:t>
            </a:r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ozon-st.cdn.ngenix.net/multimedia/books_covers/1007169208.jpg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10. </a:t>
            </a: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www.combook.ru/imgrab/0019/9785080051524.jpg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11. </a:t>
            </a: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buksel.ru/covers/45789.jpg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12. </a:t>
            </a:r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coollib.com/i/39/266139/i_015.png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13. </a:t>
            </a:r>
            <a:r>
              <a:rPr lang="en-US" sz="1200" dirty="0">
                <a:hlinkClick r:id="rId15"/>
              </a:rPr>
              <a:t>https://</a:t>
            </a:r>
            <a:r>
              <a:rPr lang="en-US" sz="1200" dirty="0" smtClean="0">
                <a:hlinkClick r:id="rId15"/>
              </a:rPr>
              <a:t>profilib.com/reader/58/85/b148558/016.jpg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14. </a:t>
            </a:r>
            <a:r>
              <a:rPr lang="en-US" sz="1200" dirty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s018.radikal.ru/i521/1404/48/8bc41237b40f.jpg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15. </a:t>
            </a:r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mp3rulit.ru/uploads/images/m_m_prishvin_sinij_lapot.jpg</a:t>
            </a:r>
            <a:r>
              <a:rPr lang="ru-RU" sz="1200" dirty="0" smtClean="0"/>
              <a:t> </a:t>
            </a:r>
          </a:p>
          <a:p>
            <a:r>
              <a:rPr lang="ru-RU" altLang="ru-RU" sz="1200" dirty="0" smtClean="0"/>
              <a:t>16. </a:t>
            </a:r>
            <a:r>
              <a:rPr lang="en-US" altLang="ru-RU" sz="1200" dirty="0">
                <a:hlinkClick r:id="rId18"/>
              </a:rPr>
              <a:t>http://</a:t>
            </a:r>
            <a:r>
              <a:rPr lang="en-US" altLang="ru-RU" sz="1200" dirty="0" smtClean="0">
                <a:hlinkClick r:id="rId18"/>
              </a:rPr>
              <a:t>images.myshared.ru/7/813407/slide_4.jpg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17. </a:t>
            </a:r>
            <a:r>
              <a:rPr lang="en-US" altLang="ru-RU" sz="1200" dirty="0">
                <a:hlinkClick r:id="rId19"/>
              </a:rPr>
              <a:t>http://</a:t>
            </a:r>
            <a:r>
              <a:rPr lang="en-US" altLang="ru-RU" sz="1200" dirty="0" smtClean="0">
                <a:hlinkClick r:id="rId19"/>
              </a:rPr>
              <a:t>voskreshenie.pervyyden.ru/image/m1FjYvoaGdg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18. </a:t>
            </a:r>
            <a:r>
              <a:rPr lang="en-US" altLang="ru-RU" sz="1200" dirty="0">
                <a:hlinkClick r:id="rId20"/>
              </a:rPr>
              <a:t>https://</a:t>
            </a:r>
            <a:r>
              <a:rPr lang="en-US" altLang="ru-RU" sz="1200" dirty="0" smtClean="0">
                <a:hlinkClick r:id="rId20"/>
              </a:rPr>
              <a:t>wcbook.ru/data/book/45/451865.jpg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19. </a:t>
            </a:r>
            <a:r>
              <a:rPr lang="en-US" altLang="ru-RU" sz="1200" dirty="0">
                <a:hlinkClick r:id="rId21"/>
              </a:rPr>
              <a:t>http://</a:t>
            </a:r>
            <a:r>
              <a:rPr lang="en-US" altLang="ru-RU" sz="1200" dirty="0" smtClean="0">
                <a:hlinkClick r:id="rId21"/>
              </a:rPr>
              <a:t>pav-edin23.ru/wp-content/uploads/2013/02/16-02-2013_14.jpg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20. </a:t>
            </a:r>
            <a:r>
              <a:rPr lang="en-US" altLang="ru-RU" sz="1200" dirty="0">
                <a:hlinkClick r:id="rId22"/>
              </a:rPr>
              <a:t>http://</a:t>
            </a:r>
            <a:r>
              <a:rPr lang="en-US" altLang="ru-RU" sz="1200" dirty="0" smtClean="0">
                <a:hlinkClick r:id="rId22"/>
              </a:rPr>
              <a:t>fb.ru/misc/i/gallery/31953/1386564.jpg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21. </a:t>
            </a:r>
            <a:r>
              <a:rPr lang="en-US" altLang="ru-RU" sz="1200" dirty="0">
                <a:hlinkClick r:id="rId23"/>
              </a:rPr>
              <a:t>http://www.quaer.ru/_</a:t>
            </a:r>
            <a:r>
              <a:rPr lang="en-US" altLang="ru-RU" sz="1200" dirty="0" smtClean="0">
                <a:hlinkClick r:id="rId23"/>
              </a:rPr>
              <a:t>pu/2/33503215.jpg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22. </a:t>
            </a:r>
            <a:r>
              <a:rPr lang="en-US" altLang="ru-RU" sz="1200" dirty="0">
                <a:hlinkClick r:id="rId24"/>
              </a:rPr>
              <a:t>http://</a:t>
            </a:r>
            <a:r>
              <a:rPr lang="en-US" altLang="ru-RU" sz="1200" dirty="0" smtClean="0">
                <a:hlinkClick r:id="rId24"/>
              </a:rPr>
              <a:t>baronus.ru/wp-content/uploads/2016/10/thumb-6.jpg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23. </a:t>
            </a:r>
            <a:r>
              <a:rPr lang="en-US" altLang="ru-RU" sz="1200" dirty="0">
                <a:hlinkClick r:id="rId25"/>
              </a:rPr>
              <a:t>http://</a:t>
            </a:r>
            <a:r>
              <a:rPr lang="en-US" altLang="ru-RU" sz="1200" dirty="0" smtClean="0">
                <a:hlinkClick r:id="rId25"/>
              </a:rPr>
              <a:t>picsview.ru/images/1937658_vyrubka-lesov-na-baikale.jpg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24. </a:t>
            </a:r>
            <a:r>
              <a:rPr lang="en-US" altLang="ru-RU" sz="1200" dirty="0">
                <a:hlinkClick r:id="rId26"/>
              </a:rPr>
              <a:t>http://</a:t>
            </a:r>
            <a:r>
              <a:rPr lang="en-US" altLang="ru-RU" sz="1200" dirty="0" smtClean="0">
                <a:hlinkClick r:id="rId26"/>
              </a:rPr>
              <a:t>wiking.kiev.ua/images/acropolis_pojas-patrontash_pp1bn_1.jpg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25. </a:t>
            </a:r>
            <a:r>
              <a:rPr lang="en-US" altLang="ru-RU" sz="1200" dirty="0">
                <a:hlinkClick r:id="rId27"/>
              </a:rPr>
              <a:t>http://</a:t>
            </a:r>
            <a:r>
              <a:rPr lang="en-US" altLang="ru-RU" sz="1200" dirty="0" smtClean="0">
                <a:hlinkClick r:id="rId27"/>
              </a:rPr>
              <a:t>lenino.info/upload/blogs/aec4ad8366dab24365336b2a4425dcb9.jpg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26. </a:t>
            </a:r>
            <a:r>
              <a:rPr lang="en-US" altLang="ru-RU" sz="1200" dirty="0">
                <a:hlinkClick r:id="rId28"/>
              </a:rPr>
              <a:t>https://</a:t>
            </a:r>
            <a:r>
              <a:rPr lang="en-US" altLang="ru-RU" sz="1200" dirty="0" smtClean="0">
                <a:hlinkClick r:id="rId28"/>
              </a:rPr>
              <a:t>pruzhany.net/uploads/posts/2014-02/1392824353_ohotnik.jpg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27. </a:t>
            </a:r>
            <a:r>
              <a:rPr lang="en-US" altLang="ru-RU" sz="1200" dirty="0">
                <a:hlinkClick r:id="rId29"/>
              </a:rPr>
              <a:t>https://</a:t>
            </a:r>
            <a:r>
              <a:rPr lang="en-US" altLang="ru-RU" sz="1200" dirty="0" smtClean="0">
                <a:hlinkClick r:id="rId29"/>
              </a:rPr>
              <a:t>profilib.com/reader/58/85/b148558/014.jpg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28. </a:t>
            </a:r>
            <a:r>
              <a:rPr lang="en-US" altLang="ru-RU" sz="1200" dirty="0">
                <a:hlinkClick r:id="rId30"/>
              </a:rPr>
              <a:t>http://</a:t>
            </a:r>
            <a:r>
              <a:rPr lang="en-US" altLang="ru-RU" sz="1200" dirty="0" smtClean="0">
                <a:hlinkClick r:id="rId30"/>
              </a:rPr>
              <a:t>cdn05.overnature.net/5120/293-zamechatelnyy-zimniy-landshaft.jpg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29. </a:t>
            </a:r>
            <a:r>
              <a:rPr lang="en-US" altLang="ru-RU" sz="1200" dirty="0">
                <a:hlinkClick r:id="rId31"/>
              </a:rPr>
              <a:t>http://</a:t>
            </a:r>
            <a:r>
              <a:rPr lang="en-US" altLang="ru-RU" sz="1200" dirty="0" smtClean="0">
                <a:hlinkClick r:id="rId31"/>
              </a:rPr>
              <a:t>www.proza.ru/pics/2016/03/27/924.jpg</a:t>
            </a:r>
            <a:r>
              <a:rPr lang="ru-RU" altLang="ru-RU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4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759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Использованные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ресурсы: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87185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30. </a:t>
            </a:r>
            <a:r>
              <a:rPr lang="en-US" altLang="ru-RU" sz="1200" dirty="0">
                <a:hlinkClick r:id="rId3"/>
              </a:rPr>
              <a:t>http://</a:t>
            </a:r>
            <a:r>
              <a:rPr lang="en-US" altLang="ru-RU" sz="1200" dirty="0" smtClean="0">
                <a:hlinkClick r:id="rId3"/>
              </a:rPr>
              <a:t>www.stihi.ru/pics/2010/06/03/5215.jpg</a:t>
            </a:r>
            <a:r>
              <a:rPr lang="ru-RU" altLang="ru-RU" sz="1200" dirty="0" smtClean="0"/>
              <a:t>    </a:t>
            </a:r>
          </a:p>
          <a:p>
            <a:r>
              <a:rPr lang="ru-RU" altLang="ru-RU" sz="1200" dirty="0" smtClean="0"/>
              <a:t>31. </a:t>
            </a:r>
            <a:r>
              <a:rPr lang="en-US" altLang="ru-RU" sz="1200" dirty="0">
                <a:hlinkClick r:id="rId4"/>
              </a:rPr>
              <a:t>http://</a:t>
            </a:r>
            <a:r>
              <a:rPr lang="en-US" altLang="ru-RU" sz="1200" dirty="0" smtClean="0">
                <a:hlinkClick r:id="rId4"/>
              </a:rPr>
              <a:t>www.asn-news.ru/uploads/news/photo/l/korobka.jpeg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32. </a:t>
            </a:r>
            <a:r>
              <a:rPr lang="en-US" altLang="ru-RU" sz="1200" dirty="0">
                <a:hlinkClick r:id="rId5"/>
              </a:rPr>
              <a:t>http://</a:t>
            </a:r>
            <a:r>
              <a:rPr lang="en-US" altLang="ru-RU" sz="1200" dirty="0" smtClean="0">
                <a:hlinkClick r:id="rId5"/>
              </a:rPr>
              <a:t>www.playcast.ru/uploads/work/369107.jpg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33. </a:t>
            </a:r>
            <a:r>
              <a:rPr lang="en-US" altLang="ru-RU" sz="1200" dirty="0">
                <a:hlinkClick r:id="rId6"/>
              </a:rPr>
              <a:t>http://</a:t>
            </a:r>
            <a:r>
              <a:rPr lang="en-US" altLang="ru-RU" sz="1200" dirty="0" smtClean="0">
                <a:hlinkClick r:id="rId6"/>
              </a:rPr>
              <a:t>vysdshi.ru/gallery/107.jpg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34. </a:t>
            </a:r>
            <a:r>
              <a:rPr lang="en-US" altLang="ru-RU" sz="1200" dirty="0">
                <a:hlinkClick r:id="rId7"/>
              </a:rPr>
              <a:t>https://</a:t>
            </a:r>
            <a:r>
              <a:rPr lang="en-US" altLang="ru-RU" sz="1200" dirty="0" smtClean="0">
                <a:hlinkClick r:id="rId7"/>
              </a:rPr>
              <a:t>planse-desene-colorat.com/images/DESENE%20COLORAT/ANIMALE/MAMIFERE/DOMESTICE/PORC/planse%20desene%20de%20colorat%20porc%2019.gif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35. </a:t>
            </a:r>
            <a:r>
              <a:rPr lang="en-US" altLang="ru-RU" sz="1200" dirty="0">
                <a:hlinkClick r:id="rId8"/>
              </a:rPr>
              <a:t>http://</a:t>
            </a:r>
            <a:r>
              <a:rPr lang="en-US" altLang="ru-RU" sz="1200" dirty="0" smtClean="0">
                <a:hlinkClick r:id="rId8"/>
              </a:rPr>
              <a:t>dreamworlds.ru/uploads/posts/2009-01/1232634296_loshad.jpg</a:t>
            </a:r>
            <a:r>
              <a:rPr lang="ru-RU" altLang="ru-RU" sz="1200" dirty="0" smtClean="0"/>
              <a:t> </a:t>
            </a:r>
          </a:p>
          <a:p>
            <a:r>
              <a:rPr lang="ru-RU" altLang="ru-RU" sz="1200" dirty="0" smtClean="0"/>
              <a:t>36. </a:t>
            </a:r>
            <a:r>
              <a:rPr lang="en-US" altLang="ru-RU" sz="1200" dirty="0">
                <a:hlinkClick r:id="rId9"/>
              </a:rPr>
              <a:t>http://</a:t>
            </a:r>
            <a:r>
              <a:rPr lang="en-US" altLang="ru-RU" sz="1200" dirty="0" smtClean="0">
                <a:hlinkClick r:id="rId9"/>
              </a:rPr>
              <a:t>raskraski-dlya-malchikov.ru/wp-content/uploads/Volk-6.jpg</a:t>
            </a:r>
            <a:r>
              <a:rPr lang="ru-RU" altLang="ru-RU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Рассказы Михаила Пришвина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" y="1161884"/>
            <a:ext cx="2298934" cy="3232030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3" y="1102678"/>
            <a:ext cx="1618677" cy="2096395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75" y="3434013"/>
            <a:ext cx="1997170" cy="3120578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02" y="3747066"/>
            <a:ext cx="2086744" cy="2659576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64" y="1071958"/>
            <a:ext cx="1851816" cy="2867857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53" y="3516565"/>
            <a:ext cx="1699513" cy="2645469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1" y="1138913"/>
            <a:ext cx="1836737" cy="2377652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487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«Золотой луг»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 каких цветах идёт речь в рассказе?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15616" y="5661248"/>
            <a:ext cx="7057053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 одуванчиках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3" y="1594104"/>
            <a:ext cx="5226493" cy="3923128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29055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«Золотой луг»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 является действующим лицом в рассказе?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75657" y="5661248"/>
            <a:ext cx="633670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Два брата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8000" r="5113" b="6951"/>
          <a:stretch/>
        </p:blipFill>
        <p:spPr>
          <a:xfrm>
            <a:off x="1979779" y="1675165"/>
            <a:ext cx="5184442" cy="3651650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15451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«Золотой луг»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Какое открытие сделал однажды мальчик?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3608" y="5661248"/>
            <a:ext cx="7128792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«Луг был не золотой, а зелёный»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3" y="1597391"/>
            <a:ext cx="589483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«Золотой луг»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Почему луг называли золотым?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75657" y="5661248"/>
            <a:ext cx="633670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«От множества цветущих одуванчиков»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64343"/>
            <a:ext cx="5255581" cy="39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30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Рассказ «Золотой луг»</a:t>
            </a:r>
            <a:endParaRPr lang="ru-RU" sz="30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026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Когда рассказчик увидел, что луг был золотой?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75657" y="5661248"/>
            <a:ext cx="6336704" cy="461665"/>
          </a:xfrm>
          <a:prstGeom prst="rect">
            <a:avLst/>
          </a:prstGeom>
          <a:solidFill>
            <a:srgbClr val="99FF99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Когда пошёл утром на рыбалку</a:t>
            </a:r>
            <a:endParaRPr lang="ru-RU" altLang="ru-RU" sz="24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56676"/>
            <a:ext cx="5131457" cy="3808681"/>
          </a:xfrm>
          <a:prstGeom prst="rect">
            <a:avLst/>
          </a:prstGeom>
          <a:ln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7050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766</Words>
  <Application>Microsoft Office PowerPoint</Application>
  <PresentationFormat>Экран (4:3)</PresentationFormat>
  <Paragraphs>130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Times New Roman</vt:lpstr>
      <vt:lpstr>Matilda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40</cp:revision>
  <dcterms:created xsi:type="dcterms:W3CDTF">2013-08-23T08:38:35Z</dcterms:created>
  <dcterms:modified xsi:type="dcterms:W3CDTF">2017-04-02T14:14:45Z</dcterms:modified>
</cp:coreProperties>
</file>